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257"/>
    <p:restoredTop sz="96327"/>
  </p:normalViewPr>
  <p:slideViewPr>
    <p:cSldViewPr snapToGrid="0" snapToObjects="1">
      <p:cViewPr varScale="1">
        <p:scale>
          <a:sx n="125" d="100"/>
          <a:sy n="125" d="100"/>
        </p:scale>
        <p:origin x="1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34E00-91C5-014E-9953-F80868D57424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5EECA-32BC-4147-8810-4F2D2474B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7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6988-5B94-F444-89F5-DAC0D35C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E4DB7-00E4-1C40-9014-469603CA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844D-B173-DC49-B21B-8308EDC2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1A3F-130B-1F49-8B40-114823B6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AA177-AF61-F645-A039-E4DC914B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FF91-7372-854B-B5BA-629B46BC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EB8D2-BCB0-FD4C-8F57-084D891D8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A53E-635B-8B4B-98BA-AD38AF53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D65E-CC91-0242-BA21-C57432BF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24D67-7296-5543-8C65-A853632A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5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099A67-D758-A341-813E-CBFAC2AD0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6AEE-B8C5-2A4D-BC10-E88BCBADA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4D43A-8149-044F-A49C-BF631450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F6C4A-ABD2-7D4A-A14A-3C79F0F7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53B0-8FA6-E046-8707-357D3E0A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4496-B65A-1947-8D63-589196F9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07A5-8812-614F-87AF-AF1A6AE7D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A4F41-2E43-3042-9BE3-25D6D98F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0C13-FAD2-B14B-BE48-8D4259B1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1D3D8-C55A-F740-9E50-0977A230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AB86-5936-9C4C-84B7-8C68F683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C6ADF-7CD0-5E4F-8ABF-D0CD1E998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D2975-6968-A742-BD29-49D7E805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26EFB-7362-D24A-9CB4-DEE39CC1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450FC-CA92-704D-A119-EC25714C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9C6A-715D-A94E-B799-0084DA27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7C57-539C-444B-85E7-E8E3F015B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540B3-D56F-4240-81BB-487809174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0CE44-1623-C242-8A76-B72318F4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B23FD-BD03-F44B-8FAC-74512080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AD9D8-C083-2044-B8FD-235D1EF0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8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FAAC-5FA6-4E41-ACD3-69932D58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02579-DC70-7345-9365-7F5FA848A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87002-0EF9-494F-B7ED-C5BDA241A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6DE97-D5F5-E340-B05E-8A276C8A8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47A78-C0A2-6048-80DE-C99265949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BD970-13E3-D140-ACD8-97BA8BEE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F2245-15D2-994F-87FD-4C037CDF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B5D53-033F-A846-B8DC-FF60D3E2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5679-80C4-3E45-8AF3-60942B80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B5048-A17F-094D-B9D6-97087815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D702-D6A3-7E4B-9AE5-AA3020A6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41E59-176B-5742-AA1C-8D24DF6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8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36B88-ED18-E24B-AE9C-736B4DDA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C3997-64D3-624B-A781-CC4ACA2E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16E04-CD77-6F44-AA71-DC21D5F8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05C6-2B64-4A46-8E53-7113E60C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6084-13A5-F44E-A835-871886949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065C1-9675-0748-8ADC-F10288EEE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944A6-73BE-5E44-92B4-59A7CC9E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A0CC-F901-7B41-AC18-776E8C2B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A6A2-6CC5-964A-8EAE-A907CA76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5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8734-C25F-B64D-B747-FA0FC53A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924A1-8106-A340-A03F-1F02ABC3C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B4435-552D-414A-9409-2D50981EA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06D70-A3B7-0B4A-8590-EAE18B88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0120-16ED-3B44-BE81-B416108C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9C7F-E65F-CB44-A47D-92E274D9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1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36873-297E-BC4C-BBC3-5667B69E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5FCE3-7382-0D42-B184-0C549304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C7C11-280D-D640-844B-5F13A4993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F5E2-BA4C-5649-8A85-E0F83A69645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0D52-5188-C94E-A29A-8323F9DD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89B0-AAF6-574C-80C0-FF4DB848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ADA2-9BCA-9143-B3AF-0B3532F81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8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75DC-8243-0544-AD54-99C398425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344" y="-273496"/>
            <a:ext cx="9144000" cy="2990979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F83E2-3409-194B-A600-F7D04482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4043"/>
            <a:ext cx="9144000" cy="2752193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Stat</a:t>
            </a:r>
            <a:r>
              <a:rPr lang="zh-CN" altLang="en-US" sz="2800" dirty="0"/>
              <a:t> </a:t>
            </a:r>
            <a:r>
              <a:rPr lang="en-US" altLang="zh-CN" sz="2800" dirty="0"/>
              <a:t>628</a:t>
            </a:r>
            <a:r>
              <a:rPr lang="zh-CN" altLang="en-US" sz="2800" dirty="0"/>
              <a:t> </a:t>
            </a:r>
            <a:r>
              <a:rPr lang="en-US" altLang="zh-CN" sz="2800" dirty="0"/>
              <a:t>Module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</a:p>
          <a:p>
            <a:pPr algn="l"/>
            <a:r>
              <a:rPr lang="en-US" altLang="zh-CN" sz="2800" dirty="0"/>
              <a:t>RUI</a:t>
            </a:r>
            <a:r>
              <a:rPr lang="zh-CN" altLang="en-US" sz="2800" dirty="0"/>
              <a:t> </a:t>
            </a:r>
            <a:r>
              <a:rPr lang="en-US" altLang="zh-CN" sz="2800" dirty="0"/>
              <a:t>HUANG</a:t>
            </a:r>
          </a:p>
          <a:p>
            <a:pPr algn="l"/>
            <a:r>
              <a:rPr lang="en-US" altLang="zh-CN" sz="2800" dirty="0"/>
              <a:t>CHENYANG</a:t>
            </a:r>
            <a:r>
              <a:rPr lang="zh-CN" altLang="en-US" sz="2800" dirty="0"/>
              <a:t> </a:t>
            </a:r>
            <a:r>
              <a:rPr lang="en-US" altLang="zh-CN" sz="2800" dirty="0"/>
              <a:t>JIANG</a:t>
            </a:r>
          </a:p>
          <a:p>
            <a:pPr algn="l"/>
            <a:r>
              <a:rPr lang="en-US" altLang="zh-CN" sz="2800" dirty="0" err="1"/>
              <a:t>HanGyu</a:t>
            </a:r>
            <a:r>
              <a:rPr lang="zh-CN" altLang="en-US" sz="2800" dirty="0"/>
              <a:t> </a:t>
            </a:r>
            <a:r>
              <a:rPr lang="en-US" altLang="zh-CN" sz="2800" dirty="0"/>
              <a:t>KANG</a:t>
            </a:r>
          </a:p>
          <a:p>
            <a:pPr algn="l"/>
            <a:r>
              <a:rPr lang="en-US" altLang="zh-CN" sz="2800" dirty="0"/>
              <a:t>ENZE</a:t>
            </a:r>
            <a:r>
              <a:rPr lang="zh-CN" altLang="en-US" sz="2800" dirty="0"/>
              <a:t> </a:t>
            </a:r>
            <a:r>
              <a:rPr lang="en-US" altLang="zh-CN" sz="2800" dirty="0"/>
              <a:t>WANG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E6554E-2DBC-1E45-8429-2941F3CE0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6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4"/>
    </mc:Choice>
    <mc:Fallback>
      <p:transition spd="slow" advTm="8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861D-6EFB-1C49-9D25-30E401B5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0" y="117990"/>
            <a:ext cx="10515600" cy="1325563"/>
          </a:xfrm>
        </p:spPr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9EC5-A952-604B-8CE8-125EBC110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1569310"/>
            <a:ext cx="4672584" cy="4351338"/>
          </a:xfrm>
        </p:spPr>
        <p:txBody>
          <a:bodyPr/>
          <a:lstStyle/>
          <a:p>
            <a:r>
              <a:rPr lang="en-US" altLang="zh-CN" dirty="0"/>
              <a:t>Method: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Cp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Forward</a:t>
            </a:r>
            <a:r>
              <a:rPr lang="zh-CN" altLang="en-US" sz="2000" dirty="0"/>
              <a:t> </a:t>
            </a:r>
            <a:r>
              <a:rPr lang="en-US" altLang="zh-CN" sz="2000" dirty="0"/>
              <a:t>Direction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AIC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BIC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prefer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precise</a:t>
            </a:r>
            <a:r>
              <a:rPr lang="zh-CN" altLang="en-US" sz="2000" dirty="0"/>
              <a:t> </a:t>
            </a:r>
            <a:r>
              <a:rPr lang="en-US" altLang="zh-CN" sz="1800" dirty="0"/>
              <a:t>model.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32E78E-BE4B-6341-A887-D05746001B74}"/>
              </a:ext>
            </a:extLst>
          </p:cNvPr>
          <p:cNvSpPr txBox="1">
            <a:spLocks/>
          </p:cNvSpPr>
          <p:nvPr/>
        </p:nvSpPr>
        <p:spPr>
          <a:xfrm>
            <a:off x="5601730" y="1492982"/>
            <a:ext cx="6215448" cy="4802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r>
              <a:rPr lang="zh-CN" altLang="en-US" sz="2000" dirty="0"/>
              <a:t>                                   </a:t>
            </a:r>
            <a:r>
              <a:rPr lang="en-US" altLang="zh-CN" sz="2000" dirty="0"/>
              <a:t>BODYFAT~AGE+WEIGHT+HEIGHT+ADIPOSITY+NECK+CHEST+ABDOMEN+HIP+THIGH+KNEE+ANKLE+BICEPS+FOREARM+WRIST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after</a:t>
            </a:r>
            <a:r>
              <a:rPr lang="zh-CN" altLang="en-US" sz="2000" dirty="0"/>
              <a:t> </a:t>
            </a:r>
            <a:r>
              <a:rPr lang="en-US" altLang="zh-CN" sz="2000" dirty="0"/>
              <a:t>logarithmic (log())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transformation,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LogAGE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LogWRIST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after</a:t>
            </a:r>
            <a:r>
              <a:rPr lang="zh-CN" altLang="en-US" sz="2000" dirty="0"/>
              <a:t> </a:t>
            </a:r>
            <a:r>
              <a:rPr lang="en-US" altLang="zh-CN" sz="2000" dirty="0"/>
              <a:t>square</a:t>
            </a:r>
            <a:r>
              <a:rPr lang="zh-CN" altLang="en-US" sz="2000" dirty="0"/>
              <a:t> </a:t>
            </a:r>
            <a:r>
              <a:rPr lang="en-US" altLang="zh-CN" sz="2000" dirty="0"/>
              <a:t>(^2)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transformation,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sqAGE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sqWRIST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 from</a:t>
            </a:r>
            <a:r>
              <a:rPr lang="zh-CN" altLang="en-US" sz="2000" dirty="0"/>
              <a:t> </a:t>
            </a:r>
            <a:r>
              <a:rPr lang="en-US" altLang="zh-CN" sz="2000" dirty="0"/>
              <a:t>1,</a:t>
            </a:r>
            <a:r>
              <a:rPr lang="zh-CN" altLang="en-US" sz="2000" dirty="0"/>
              <a:t> </a:t>
            </a:r>
            <a:r>
              <a:rPr lang="en-US" altLang="zh-CN" sz="2000" dirty="0"/>
              <a:t>2,</a:t>
            </a:r>
            <a:r>
              <a:rPr lang="zh-CN" altLang="en-US" sz="2000" dirty="0"/>
              <a:t> </a:t>
            </a:r>
            <a:r>
              <a:rPr lang="en-US" altLang="zh-CN" sz="2000" dirty="0"/>
              <a:t>3,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AGE,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LogAGE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sqAGE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others.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figure</a:t>
            </a:r>
            <a:r>
              <a:rPr lang="zh-CN" altLang="en-US" sz="2000" dirty="0"/>
              <a:t> </a:t>
            </a:r>
            <a:r>
              <a:rPr lang="en-US" altLang="zh-CN" sz="2000" dirty="0"/>
              <a:t>out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025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35D-BCD7-A541-8253-919EA3BB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78F0D-FB05-3E42-B80A-EFE2F9BC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51" y="201991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Lasso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sz="2000" dirty="0"/>
              <a:t>adds a Lasso penalty to loss function and works both on variable selection </a:t>
            </a:r>
            <a:r>
              <a:rPr lang="en-US" altLang="zh-CN" sz="2000" dirty="0"/>
              <a:t>and</a:t>
            </a:r>
            <a:r>
              <a:rPr lang="en-US" sz="2000" dirty="0"/>
              <a:t> prediction accuracy.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Results:</a:t>
            </a:r>
            <a:r>
              <a:rPr lang="zh-CN" altLang="en-US" sz="2000" dirty="0"/>
              <a:t> </a:t>
            </a:r>
            <a:r>
              <a:rPr lang="en-US" sz="2000" dirty="0"/>
              <a:t>BODYFAT ~ AGE + HEIGHT + NECK + ABDOMEN + BICEPS + FOREARM + WRIST + THIGH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adjusted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0.7197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multicollinearity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above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serious,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VIF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2.88.</a:t>
            </a:r>
            <a:r>
              <a:rPr lang="zh-CN" altLang="en-US" sz="2000" dirty="0"/>
              <a:t> </a:t>
            </a:r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VIF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B53466-622C-974B-97CF-D6B1BB07E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16787"/>
              </p:ext>
            </p:extLst>
          </p:nvPr>
        </p:nvGraphicFramePr>
        <p:xfrm>
          <a:off x="1511315" y="4377266"/>
          <a:ext cx="8343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40">
                  <a:extLst>
                    <a:ext uri="{9D8B030D-6E8A-4147-A177-3AD203B41FA5}">
                      <a16:colId xmlns:a16="http://schemas.microsoft.com/office/drawing/2014/main" val="1679673325"/>
                    </a:ext>
                  </a:extLst>
                </a:gridCol>
                <a:gridCol w="869859">
                  <a:extLst>
                    <a:ext uri="{9D8B030D-6E8A-4147-A177-3AD203B41FA5}">
                      <a16:colId xmlns:a16="http://schemas.microsoft.com/office/drawing/2014/main" val="2701155718"/>
                    </a:ext>
                  </a:extLst>
                </a:gridCol>
                <a:gridCol w="926757">
                  <a:extLst>
                    <a:ext uri="{9D8B030D-6E8A-4147-A177-3AD203B41FA5}">
                      <a16:colId xmlns:a16="http://schemas.microsoft.com/office/drawing/2014/main" val="2264975128"/>
                    </a:ext>
                  </a:extLst>
                </a:gridCol>
                <a:gridCol w="840259">
                  <a:extLst>
                    <a:ext uri="{9D8B030D-6E8A-4147-A177-3AD203B41FA5}">
                      <a16:colId xmlns:a16="http://schemas.microsoft.com/office/drawing/2014/main" val="1760512310"/>
                    </a:ext>
                  </a:extLst>
                </a:gridCol>
                <a:gridCol w="1223319">
                  <a:extLst>
                    <a:ext uri="{9D8B030D-6E8A-4147-A177-3AD203B41FA5}">
                      <a16:colId xmlns:a16="http://schemas.microsoft.com/office/drawing/2014/main" val="3537988395"/>
                    </a:ext>
                  </a:extLst>
                </a:gridCol>
                <a:gridCol w="877330">
                  <a:extLst>
                    <a:ext uri="{9D8B030D-6E8A-4147-A177-3AD203B41FA5}">
                      <a16:colId xmlns:a16="http://schemas.microsoft.com/office/drawing/2014/main" val="4019659674"/>
                    </a:ext>
                  </a:extLst>
                </a:gridCol>
                <a:gridCol w="1309816">
                  <a:extLst>
                    <a:ext uri="{9D8B030D-6E8A-4147-A177-3AD203B41FA5}">
                      <a16:colId xmlns:a16="http://schemas.microsoft.com/office/drawing/2014/main" val="1622481901"/>
                    </a:ext>
                  </a:extLst>
                </a:gridCol>
                <a:gridCol w="916429">
                  <a:extLst>
                    <a:ext uri="{9D8B030D-6E8A-4147-A177-3AD203B41FA5}">
                      <a16:colId xmlns:a16="http://schemas.microsoft.com/office/drawing/2014/main" val="4092609204"/>
                    </a:ext>
                  </a:extLst>
                </a:gridCol>
                <a:gridCol w="878045">
                  <a:extLst>
                    <a:ext uri="{9D8B030D-6E8A-4147-A177-3AD203B41FA5}">
                      <a16:colId xmlns:a16="http://schemas.microsoft.com/office/drawing/2014/main" val="2286342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NECK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BICEPS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FOREARM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THIGH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24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b="1" dirty="0">
                          <a:effectLst/>
                        </a:rPr>
                        <a:t>VIF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2.0247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1.4289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3.3396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3.8798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3.1619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2.2896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2.7124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4.2167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4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71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5F7C-D823-9F4C-9CC4-6230E5C9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Subsets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AA58-9E3D-874D-9BFB-4CFF46B29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give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including</a:t>
            </a:r>
            <a:r>
              <a:rPr lang="zh-CN" altLang="en-US" sz="2000" dirty="0"/>
              <a:t> </a:t>
            </a:r>
            <a:r>
              <a:rPr lang="en-US" altLang="zh-CN" sz="2000" dirty="0"/>
              <a:t>square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log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sz="2000" dirty="0"/>
              <a:t>BODYFAT~ABDOMEN					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0.66</a:t>
            </a:r>
            <a:endParaRPr lang="en-US" sz="2000" dirty="0"/>
          </a:p>
          <a:p>
            <a:r>
              <a:rPr lang="en-US" sz="2000" dirty="0"/>
              <a:t>BODYFAT~ABDOMEN + </a:t>
            </a:r>
            <a:r>
              <a:rPr lang="en-US" sz="2000" dirty="0" err="1"/>
              <a:t>sqWEIGHT</a:t>
            </a:r>
            <a:r>
              <a:rPr lang="zh-CN" altLang="en-US" sz="2000" dirty="0"/>
              <a:t> </a:t>
            </a:r>
            <a:r>
              <a:rPr lang="en-US" altLang="zh-CN" sz="2000" dirty="0"/>
              <a:t>			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0.71</a:t>
            </a:r>
            <a:endParaRPr lang="en-US" sz="2000" dirty="0"/>
          </a:p>
          <a:p>
            <a:r>
              <a:rPr lang="en-US" sz="2000" dirty="0" err="1"/>
              <a:t>BODYFAT~LogWRIST</a:t>
            </a:r>
            <a:r>
              <a:rPr lang="en-US" sz="2000" dirty="0"/>
              <a:t> + </a:t>
            </a:r>
            <a:r>
              <a:rPr lang="en-US" sz="2000" dirty="0" err="1"/>
              <a:t>sqHEIGHT</a:t>
            </a:r>
            <a:r>
              <a:rPr lang="en-US" sz="2000" dirty="0"/>
              <a:t> + </a:t>
            </a:r>
            <a:r>
              <a:rPr lang="en-US" sz="2000" dirty="0" err="1"/>
              <a:t>LogABDOMEN</a:t>
            </a:r>
            <a:r>
              <a:rPr lang="zh-CN" altLang="en-US" sz="2000" dirty="0"/>
              <a:t>  </a:t>
            </a:r>
            <a:r>
              <a:rPr lang="en-US" altLang="zh-CN" sz="2000" dirty="0"/>
              <a:t>	</a:t>
            </a:r>
            <a:r>
              <a:rPr lang="zh-CN" altLang="en-US" sz="2000" dirty="0"/>
              <a:t> </a:t>
            </a:r>
            <a:r>
              <a:rPr lang="en-US" altLang="zh-CN" sz="2000" dirty="0"/>
              <a:t>	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0.72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subsets</a:t>
            </a:r>
            <a:r>
              <a:rPr lang="zh-CN" altLang="en-US" sz="2000" dirty="0"/>
              <a:t> </a:t>
            </a:r>
            <a:r>
              <a:rPr lang="en-US" altLang="zh-CN" sz="2000" dirty="0"/>
              <a:t>method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four</a:t>
            </a:r>
            <a:r>
              <a:rPr lang="zh-CN" altLang="en-US" sz="2000" dirty="0"/>
              <a:t> </a:t>
            </a:r>
            <a:r>
              <a:rPr lang="en-US" altLang="zh-CN" sz="2000" dirty="0"/>
              <a:t>full</a:t>
            </a:r>
            <a:r>
              <a:rPr lang="zh-CN" altLang="en-US" sz="2000" dirty="0"/>
              <a:t> </a:t>
            </a:r>
            <a:r>
              <a:rPr lang="en-US" altLang="zh-CN" sz="2000" dirty="0"/>
              <a:t>models,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sz="2000" dirty="0"/>
              <a:t>ABDOMEN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sz="2000" dirty="0"/>
              <a:t>is the most important variable. WEIGHT, WRIST are also very important.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690688"/>
            <a:ext cx="10610747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ABDOMEN + WEIGHT + WRIST		</a:t>
            </a:r>
            <a:r>
              <a:rPr lang="en-US" sz="2000" dirty="0"/>
              <a:t>BIC=700.41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</a:t>
            </a:r>
            <a:r>
              <a:rPr lang="en-US" sz="2000" dirty="0" err="1">
                <a:ea typeface="+mj-ea"/>
              </a:rPr>
              <a:t>LogABDOMEN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LogWRIST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LogHEIGHT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BIC=697.82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</a:t>
            </a:r>
            <a:r>
              <a:rPr lang="en-US" sz="2000" dirty="0" err="1">
                <a:ea typeface="+mj-ea"/>
              </a:rPr>
              <a:t>sqABDOMEN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sqWEIGHT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sqWRIST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BIC=705.87</a:t>
            </a:r>
            <a:endParaRPr lang="en-US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ea typeface="+mj-ea"/>
              </a:rPr>
              <a:t>BODYFAT ~ ABDOMEN + </a:t>
            </a:r>
            <a:r>
              <a:rPr lang="en-US" sz="2000" dirty="0" err="1">
                <a:ea typeface="+mj-ea"/>
              </a:rPr>
              <a:t>sqWEIGHT</a:t>
            </a:r>
            <a:r>
              <a:rPr lang="en-US" sz="2000" dirty="0">
                <a:ea typeface="+mj-ea"/>
              </a:rPr>
              <a:t> + </a:t>
            </a:r>
            <a:r>
              <a:rPr lang="en-US" sz="2000" dirty="0" err="1">
                <a:ea typeface="+mj-ea"/>
              </a:rPr>
              <a:t>LogWRIST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BIC=697.68</a:t>
            </a:r>
            <a:endParaRPr lang="en-US" sz="2000" dirty="0">
              <a:ea typeface="+mj-ea"/>
            </a:endParaRP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17" y="0"/>
            <a:ext cx="10515600" cy="1325563"/>
          </a:xfrm>
        </p:spPr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30" y="1101276"/>
            <a:ext cx="10988040" cy="52823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200" dirty="0"/>
              <a:t>12</a:t>
            </a:r>
            <a:r>
              <a:rPr lang="zh-CN" altLang="en-US" sz="2200" dirty="0"/>
              <a:t> </a:t>
            </a:r>
            <a:r>
              <a:rPr lang="en-US" altLang="zh-CN" sz="2200" dirty="0"/>
              <a:t>alternative</a:t>
            </a:r>
            <a:r>
              <a:rPr lang="zh-CN" altLang="en-US" sz="2200" dirty="0"/>
              <a:t> </a:t>
            </a:r>
            <a:r>
              <a:rPr lang="en-US" altLang="zh-CN" sz="2200" dirty="0"/>
              <a:t>models:</a:t>
            </a:r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</a:t>
            </a:r>
            <a:r>
              <a:rPr lang="en-US" sz="2200" dirty="0" err="1"/>
              <a:t>sqWEIGHT</a:t>
            </a:r>
            <a:r>
              <a:rPr lang="en-US" sz="2200" dirty="0"/>
              <a:t> + </a:t>
            </a:r>
            <a:r>
              <a:rPr lang="en-US" sz="2200" dirty="0" err="1"/>
              <a:t>LogWRIST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LogWRIST</a:t>
            </a:r>
            <a:r>
              <a:rPr lang="en-US" sz="2200" dirty="0"/>
              <a:t> + </a:t>
            </a:r>
            <a:r>
              <a:rPr lang="en-US" sz="2200" dirty="0" err="1"/>
              <a:t>sqHEIGHT</a:t>
            </a:r>
            <a:r>
              <a:rPr lang="en-US" sz="2200" dirty="0"/>
              <a:t> + </a:t>
            </a:r>
            <a:r>
              <a:rPr lang="en-US" sz="2200" dirty="0" err="1"/>
              <a:t>LogABDOMEN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</a:t>
            </a:r>
            <a:r>
              <a:rPr lang="en-US" sz="2200" dirty="0" err="1"/>
              <a:t>sqWEIGHT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sqABDOMEN</a:t>
            </a:r>
            <a:r>
              <a:rPr lang="en-US" sz="2200" dirty="0"/>
              <a:t> + </a:t>
            </a:r>
            <a:r>
              <a:rPr lang="en-US" sz="2200" dirty="0" err="1"/>
              <a:t>sqWEIGHT</a:t>
            </a:r>
            <a:r>
              <a:rPr lang="en-US" sz="2200" dirty="0"/>
              <a:t> + </a:t>
            </a:r>
            <a:r>
              <a:rPr lang="en-US" sz="2200" dirty="0" err="1"/>
              <a:t>sqWRIST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sqABDOMEN</a:t>
            </a:r>
            <a:r>
              <a:rPr lang="en-US" sz="2200" dirty="0"/>
              <a:t> + </a:t>
            </a:r>
            <a:r>
              <a:rPr lang="en-US" sz="2200" dirty="0" err="1"/>
              <a:t>sqWEIGHT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sqABDOMEN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LogABDOMEN</a:t>
            </a:r>
            <a:r>
              <a:rPr lang="en-US" sz="2200" dirty="0"/>
              <a:t> + </a:t>
            </a:r>
            <a:r>
              <a:rPr lang="en-US" sz="2200" dirty="0" err="1"/>
              <a:t>LogWRIST</a:t>
            </a:r>
            <a:r>
              <a:rPr lang="en-US" sz="2200" dirty="0"/>
              <a:t> + </a:t>
            </a:r>
            <a:r>
              <a:rPr lang="en-US" sz="2200" dirty="0" err="1"/>
              <a:t>LogHEIGHT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LogABDOMEN</a:t>
            </a:r>
            <a:r>
              <a:rPr lang="en-US" sz="2200" dirty="0"/>
              <a:t> + </a:t>
            </a:r>
            <a:r>
              <a:rPr lang="en-US" sz="2200" dirty="0" err="1"/>
              <a:t>LogWRIST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</a:t>
            </a:r>
            <a:r>
              <a:rPr lang="en-US" sz="2200" dirty="0" err="1"/>
              <a:t>LogABDOMEN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WEIGHT + WRIST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 + 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BODYFAT ~ ABDOMEN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5" y="-80516"/>
            <a:ext cx="10515600" cy="1827976"/>
          </a:xfrm>
        </p:spPr>
        <p:txBody>
          <a:bodyPr>
            <a:norm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sz="2000" dirty="0">
                <a:latin typeface="+mn-lt"/>
              </a:rPr>
              <a:t>30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-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Repeated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with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10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-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fold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Cross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Validation</a:t>
            </a:r>
            <a:br>
              <a:rPr lang="en-US" altLang="zh-CN" sz="2800" dirty="0"/>
            </a:br>
            <a:r>
              <a:rPr lang="en-US" altLang="zh-CN" sz="2000" dirty="0">
                <a:latin typeface="+mn-lt"/>
              </a:rPr>
              <a:t>The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root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mean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squared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error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and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R-squared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of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12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models: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91434"/>
              </p:ext>
            </p:extLst>
          </p:nvPr>
        </p:nvGraphicFramePr>
        <p:xfrm>
          <a:off x="596661" y="1617240"/>
          <a:ext cx="1078077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ABDOMEN + sqWEIGHT + 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3.937862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0.7247008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22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LogWRIST + sqHEIGHT + LogABDOMEN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3.941071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0.7226578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70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ABDOMEN + 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4.001342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0.7149690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sqABDOMEN + sqWEIGHT + 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4.000357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0.7161659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sqABDOMEN + 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4.040667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0.7083916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4.322792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0.6614911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LogABDOMEN + LogWRIST + LogHEIGHT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3.945733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0.7225947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LogABDOMEN + 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4.030833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0.7094928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LogABDOMEN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4.287261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0.6685336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 ~ ABDOMEN + WEIGHT + 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3.965277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0.7230111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 ~ ABDOMEN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4.024765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0.7136045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 ~ 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4.289724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0.6674128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11595909" cy="4512404"/>
          </a:xfrm>
        </p:spPr>
        <p:txBody>
          <a:bodyPr numCol="2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marL="0" indent="0">
              <a:buNone/>
            </a:pP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</a:t>
            </a:r>
            <a:r>
              <a:rPr lang="en-US" sz="2000" dirty="0"/>
              <a:t> ABDOMEN-0.</a:t>
            </a:r>
            <a:r>
              <a:rPr lang="en-US" altLang="zh-CN" sz="2000" dirty="0"/>
              <a:t>12</a:t>
            </a:r>
            <a:r>
              <a:rPr lang="en-US" sz="2000" dirty="0"/>
              <a:t> WEIGHT-</a:t>
            </a:r>
            <a:r>
              <a:rPr lang="en-US" altLang="zh-CN" sz="2000" dirty="0"/>
              <a:t>42.4.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42.4.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0.7029.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4.03.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02818"/>
              </p:ext>
            </p:extLst>
          </p:nvPr>
        </p:nvGraphicFramePr>
        <p:xfrm>
          <a:off x="5387676" y="3016251"/>
          <a:ext cx="634568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060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78302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923026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41715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-42.39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-47.39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-37.383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-0.08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2883580-6C11-734C-9579-7DE32973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841500"/>
            <a:ext cx="4445000" cy="444500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05532B-F793-8248-B9AE-F4EFBD94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1841500"/>
            <a:ext cx="44450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Model </a:t>
            </a:r>
            <a:r>
              <a:rPr lang="en-US" altLang="zh-CN" sz="3600"/>
              <a:t>D</a:t>
            </a:r>
            <a:r>
              <a:rPr lang="en-US" sz="3600"/>
              <a:t>iagnosis</a:t>
            </a:r>
            <a:r>
              <a:rPr lang="en-US" altLang="zh-CN" sz="3600"/>
              <a:t> </a:t>
            </a:r>
            <a:br>
              <a:rPr lang="en-US" altLang="zh-CN" sz="3600"/>
            </a:br>
            <a:r>
              <a:rPr lang="en-US" altLang="zh-CN" sz="3600"/>
              <a:t>– Standardized Residuals, QQ plots for Residuals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</a:t>
            </a:r>
            <a:r>
              <a:rPr lang="en-US" altLang="zh-CN"/>
              <a:t>D</a:t>
            </a:r>
            <a:r>
              <a:rPr lang="en-US"/>
              <a:t>iagnosis</a:t>
            </a:r>
            <a:r>
              <a:rPr lang="zh-CN" altLang="en-US"/>
              <a:t> </a:t>
            </a:r>
            <a:r>
              <a:rPr lang="en-US" altLang="zh-CN"/>
              <a:t>–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Plots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 lot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coefficients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little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removing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fitting</a:t>
            </a:r>
            <a:r>
              <a:rPr lang="zh-CN" altLang="en-US" sz="2000" dirty="0"/>
              <a:t> </a:t>
            </a:r>
            <a:r>
              <a:rPr lang="en-US" altLang="zh-CN" sz="2000" dirty="0"/>
              <a:t>again.</a:t>
            </a:r>
            <a:r>
              <a:rPr lang="zh-CN" altLang="en-US" sz="2000" dirty="0"/>
              <a:t> 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8</a:t>
            </a:r>
            <a:r>
              <a:rPr lang="en-US" sz="2000" dirty="0"/>
              <a:t> ABDOMEN-0.</a:t>
            </a:r>
            <a:r>
              <a:rPr lang="en-US" altLang="zh-CN" sz="2000" dirty="0"/>
              <a:t>11</a:t>
            </a:r>
            <a:r>
              <a:rPr lang="en-US" sz="2000" dirty="0"/>
              <a:t> WEIGHT-43.1</a:t>
            </a:r>
            <a:r>
              <a:rPr lang="en-US" altLang="zh-CN" sz="2000" dirty="0"/>
              <a:t>4</a:t>
            </a:r>
          </a:p>
          <a:p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keep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2FB9DE3-A60E-9843-BE11-CE8CE79C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02" y="1445611"/>
            <a:ext cx="4993256" cy="49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1A7E-ECF4-D443-8A61-3300CB6F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Cook’s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1CA-154F-2946-8A27-5DBD9FD30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004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Cook</a:t>
            </a:r>
            <a:r>
              <a:rPr lang="en-US" altLang="zh-CN" sz="2000" dirty="0"/>
              <a:t>’</a:t>
            </a:r>
            <a:r>
              <a:rPr lang="en-US" sz="2000" dirty="0"/>
              <a:t>s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measure the influence of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dirty="0"/>
              <a:t> observation on all n fitted values.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line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rule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 observation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Cook’s</a:t>
            </a:r>
            <a:r>
              <a:rPr lang="zh-CN" altLang="en-US" sz="2000" dirty="0"/>
              <a:t> </a:t>
            </a:r>
            <a:r>
              <a:rPr lang="en-US" altLang="zh-CN" sz="2000" dirty="0"/>
              <a:t>Distance.</a:t>
            </a:r>
            <a:endParaRPr lang="en-US" sz="2000" dirty="0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361B590-C3CC-DF4D-BF84-92B6A670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712" y="1475567"/>
            <a:ext cx="4701396" cy="4701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E4BC85-FBE6-094A-BEE3-65EEB1C8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81" y="1690688"/>
            <a:ext cx="2082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5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F1D6-0C2B-E74B-82F0-0D19E10C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B4C4-A7E7-0D4D-BE35-02AC2230D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</a:p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</a:p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  <a:p>
            <a:r>
              <a:rPr lang="en-US" altLang="zh-CN" dirty="0"/>
              <a:t>Acknowledge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68EA2E-87E6-AA4F-A8AC-888B20DF4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6"/>
    </mc:Choice>
    <mc:Fallback>
      <p:transition spd="slow" advTm="1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A9E8-8183-6243-B7E0-4A8DC02F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DFFITS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8914-78FA-9741-B557-87DBF1A11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70" y="1836642"/>
            <a:ext cx="4993806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DFFITS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measures the influence of the </a:t>
            </a:r>
            <a:r>
              <a:rPr lang="en-US" sz="2000" dirty="0" err="1"/>
              <a:t>i</a:t>
            </a:r>
            <a:r>
              <a:rPr lang="en-US" sz="2000" baseline="30000" dirty="0" err="1"/>
              <a:t>th</a:t>
            </a:r>
            <a:r>
              <a:rPr lang="en-US" sz="2000" baseline="30000" dirty="0"/>
              <a:t> </a:t>
            </a:r>
            <a:r>
              <a:rPr lang="en-US" sz="2000" dirty="0"/>
              <a:t>observation on the fitted value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en-US" altLang="zh-CN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rule of </a:t>
            </a:r>
            <a:r>
              <a:rPr lang="en-US" altLang="zh-CN" sz="2000" dirty="0"/>
              <a:t>influential observation</a:t>
            </a:r>
            <a:r>
              <a:rPr lang="en-US" sz="2000" dirty="0"/>
              <a:t> for small dataset is </a:t>
            </a:r>
            <a:r>
              <a:rPr lang="en-US" altLang="zh-CN" sz="2000" dirty="0"/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lines</a:t>
            </a:r>
            <a:r>
              <a:rPr lang="en-US" sz="2000" dirty="0"/>
              <a:t>, for large dataset is </a:t>
            </a:r>
            <a:r>
              <a:rPr lang="en-US" altLang="zh-CN" sz="2000" dirty="0"/>
              <a:t>green</a:t>
            </a:r>
            <a:r>
              <a:rPr lang="zh-CN" altLang="en-US" sz="2000" dirty="0"/>
              <a:t> </a:t>
            </a:r>
            <a:r>
              <a:rPr lang="en-US" altLang="zh-CN" sz="2000" dirty="0"/>
              <a:t>lines.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obvious</a:t>
            </a:r>
            <a:r>
              <a:rPr lang="zh-CN" altLang="en-US" sz="2000" dirty="0"/>
              <a:t> </a:t>
            </a:r>
            <a:r>
              <a:rPr lang="en-US" altLang="zh-CN" sz="2000" dirty="0"/>
              <a:t>influential observation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DFFITS.</a:t>
            </a:r>
            <a:endParaRPr lang="en-US" sz="20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0FF5200-97FE-8841-B09A-8D8BC519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6" y="1408946"/>
            <a:ext cx="4873925" cy="487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2D540-A0BF-3340-93F8-06A97D6A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23" y="1690688"/>
            <a:ext cx="2120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3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291-2F76-A24A-8877-5EA3B8BC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1" y="298349"/>
            <a:ext cx="10515600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DFBETAS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2099" y="1844249"/>
                <a:ext cx="44935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DFBETAS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sz="2000" dirty="0"/>
                  <a:t>measures the influence of </a:t>
                </a:r>
                <a:r>
                  <a:rPr lang="en-US" sz="2000" dirty="0" err="1"/>
                  <a:t>i</a:t>
                </a:r>
                <a:r>
                  <a:rPr lang="en-US" sz="2000" baseline="30000" dirty="0" err="1"/>
                  <a:t>th</a:t>
                </a:r>
                <a:r>
                  <a:rPr lang="en-US" sz="2000" dirty="0"/>
                  <a:t> observation on the fit of the regression coefficient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baseline="-25000" dirty="0"/>
                  <a:t> </a:t>
                </a:r>
                <a:r>
                  <a:rPr lang="en-US" altLang="zh-CN" sz="2000" baseline="-25000" dirty="0"/>
                  <a:t>.</a:t>
                </a:r>
              </a:p>
              <a:p>
                <a:endParaRPr lang="en-US" altLang="zh-CN" sz="2000" baseline="-25000" dirty="0"/>
              </a:p>
              <a:p>
                <a:r>
                  <a:rPr lang="en-US" sz="2000" dirty="0"/>
                  <a:t>The rule of </a:t>
                </a:r>
                <a:r>
                  <a:rPr lang="en-US" altLang="zh-CN" sz="2000" dirty="0"/>
                  <a:t>influential observation</a:t>
                </a:r>
                <a:r>
                  <a:rPr lang="en-US" sz="2000" dirty="0"/>
                  <a:t> for small dataset is </a:t>
                </a:r>
                <a:r>
                  <a:rPr lang="en-US" altLang="zh-CN" sz="2000" dirty="0"/>
                  <a:t>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lines</a:t>
                </a:r>
                <a:r>
                  <a:rPr lang="en-US" sz="2000" dirty="0"/>
                  <a:t>, for large dataset is </a:t>
                </a:r>
                <a:r>
                  <a:rPr lang="en-US" altLang="zh-CN" sz="2000" dirty="0"/>
                  <a:t>green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lines.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obvious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influential observation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DFBETAS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three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coefficients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intercept.</a:t>
                </a:r>
                <a:r>
                  <a:rPr lang="zh-CN" altLang="en-US" sz="2000" dirty="0"/>
                  <a:t> </a:t>
                </a:r>
                <a:endParaRPr lang="en-US" sz="2000" dirty="0"/>
              </a:p>
              <a:p>
                <a:endParaRPr lang="en-US" altLang="zh-CN" sz="20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3435-E746-ED49-A7B2-4BF115FC9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99" y="1844249"/>
                <a:ext cx="4493533" cy="4351338"/>
              </a:xfrm>
              <a:blipFill>
                <a:blip r:embed="rId2"/>
                <a:stretch>
                  <a:fillRect l="-1408" t="-1749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1E6862-5845-2D43-893D-2DF19939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571" y="1586841"/>
            <a:ext cx="3118009" cy="921579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D61860C-9AF7-744F-AEB3-DE440F6A9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48" y="3551069"/>
            <a:ext cx="3306932" cy="330693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E5F4DAD-4655-4B40-91FC-C9CF9DE41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303" y="175694"/>
            <a:ext cx="3306932" cy="330693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89A2A2A-DEF0-9440-9402-1C6752856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647" y="175694"/>
            <a:ext cx="3306932" cy="33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9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34F6-40DC-0E49-91ED-A47CBCED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altLang="zh-CN" dirty="0"/>
              <a:t>D</a:t>
            </a:r>
            <a:r>
              <a:rPr lang="en-US" dirty="0"/>
              <a:t>iagnosis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A359-ACC1-E340-A1D7-61CCE41F9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54" y="1550400"/>
            <a:ext cx="10817646" cy="4700703"/>
          </a:xfrm>
        </p:spPr>
        <p:txBody>
          <a:bodyPr numCol="2">
            <a:normAutofit/>
          </a:bodyPr>
          <a:lstStyle/>
          <a:p>
            <a:endParaRPr lang="en-US" sz="1800" dirty="0"/>
          </a:p>
          <a:p>
            <a:r>
              <a:rPr lang="en-US" altLang="zh-CN" dirty="0"/>
              <a:t>Advantages: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diagnosis.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Simple</a:t>
            </a:r>
            <a:r>
              <a:rPr lang="zh-CN" altLang="en-US" sz="2000" dirty="0"/>
              <a:t> </a:t>
            </a:r>
            <a:r>
              <a:rPr lang="en-US" altLang="zh-CN" sz="2000" dirty="0"/>
              <a:t>rule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dirty="0"/>
              <a:t>multicollinearity</a:t>
            </a:r>
            <a:r>
              <a:rPr lang="en-US" altLang="zh-CN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assumptions</a:t>
            </a:r>
            <a:r>
              <a:rPr lang="zh-CN" altLang="en-US" sz="2000" dirty="0"/>
              <a:t> </a:t>
            </a:r>
            <a:r>
              <a:rPr lang="en-US" altLang="zh-CN" sz="2000" dirty="0"/>
              <a:t>hold.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dirty="0"/>
              <a:t>Disadvantages: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perfect.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dirty="0"/>
              <a:t>Improvement: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expect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detailed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sets.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improvement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complex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combination?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599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1A37-CD95-B949-842E-4D41C8F6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3" y="197519"/>
            <a:ext cx="10515600" cy="1325563"/>
          </a:xfrm>
        </p:spPr>
        <p:txBody>
          <a:bodyPr/>
          <a:lstStyle/>
          <a:p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08C6-07D7-154A-832B-7A4B4C7B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3" y="1292646"/>
            <a:ext cx="5350934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Unit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metric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English.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Color</a:t>
            </a:r>
            <a:r>
              <a:rPr lang="zh-CN" altLang="en-US" sz="2000" dirty="0"/>
              <a:t> </a:t>
            </a:r>
            <a:r>
              <a:rPr lang="en-US" altLang="zh-CN" sz="2000" dirty="0"/>
              <a:t>warning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high.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Body</a:t>
            </a:r>
            <a:r>
              <a:rPr lang="zh-CN" altLang="en-US" sz="2000" dirty="0"/>
              <a:t> </a:t>
            </a:r>
            <a:r>
              <a:rPr lang="en-US" altLang="zh-CN" sz="2000" dirty="0"/>
              <a:t>fat</a:t>
            </a:r>
            <a:r>
              <a:rPr lang="zh-CN" altLang="en-US" sz="2000" dirty="0"/>
              <a:t> </a:t>
            </a:r>
            <a:r>
              <a:rPr lang="en-US" altLang="zh-CN" sz="2000" dirty="0"/>
              <a:t>suggestion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sz="2000" dirty="0"/>
              <a:t>American Council on Exercise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3055EB-790E-B843-8393-6A369D5F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" y="3680975"/>
            <a:ext cx="4065258" cy="2979506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EE57D0-F187-6F47-9202-F02C4C3F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27" y="3686757"/>
            <a:ext cx="3693384" cy="270210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7D93E0-6BEE-EA4F-9137-54BBFB15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25" y="197519"/>
            <a:ext cx="5688568" cy="41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A72C-3B8D-2549-9790-AE992B84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7552-341C-1341-A037-5C4153295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4271"/>
            <a:ext cx="11197281" cy="4619242"/>
          </a:xfrm>
        </p:spPr>
        <p:txBody>
          <a:bodyPr numCol="2">
            <a:noAutofit/>
          </a:bodyPr>
          <a:lstStyle/>
          <a:p>
            <a:r>
              <a:rPr lang="en-US" altLang="zh-CN" sz="2000" b="1" dirty="0"/>
              <a:t>GitHub,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PCA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HanGyu</a:t>
            </a:r>
            <a:r>
              <a:rPr lang="zh-CN" altLang="en-US" sz="2000" dirty="0"/>
              <a:t> </a:t>
            </a:r>
            <a:r>
              <a:rPr lang="en-US" altLang="zh-CN" sz="2000" dirty="0"/>
              <a:t>KANG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selection</a:t>
            </a:r>
            <a:r>
              <a:rPr lang="zh-CN" altLang="en-US" sz="2000" dirty="0"/>
              <a:t> </a:t>
            </a:r>
            <a:r>
              <a:rPr lang="en-US" altLang="zh-CN" sz="2000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GitHub</a:t>
            </a:r>
            <a:r>
              <a:rPr lang="zh-CN" altLang="en-US" sz="2000" dirty="0"/>
              <a:t> </a:t>
            </a:r>
            <a:r>
              <a:rPr lang="en-US" altLang="zh-CN" sz="2000" dirty="0"/>
              <a:t>maintained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r>
              <a:rPr lang="en-US" altLang="zh-CN" sz="2000" b="1" dirty="0"/>
              <a:t>Shiny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App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 err="1"/>
              <a:t>HanGyu</a:t>
            </a:r>
            <a:r>
              <a:rPr lang="en-US" sz="2000" dirty="0"/>
              <a:t> KANG 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interface, </a:t>
            </a:r>
            <a:r>
              <a:rPr lang="en-US" sz="2000" dirty="0" err="1"/>
              <a:t>ggplot</a:t>
            </a:r>
            <a:r>
              <a:rPr lang="en-US" sz="2000" dirty="0"/>
              <a:t> and unit part are fixed, edited and maintained by ENZE 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Other problems are fixed by CHENYANG JIANG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/>
              <a:t>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PPT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sz="2000" dirty="0" err="1"/>
              <a:t>HanGyu</a:t>
            </a:r>
            <a:r>
              <a:rPr lang="en-US" sz="2000" dirty="0"/>
              <a:t> KANG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P</a:t>
            </a:r>
            <a:r>
              <a:rPr lang="en-US" sz="2000" dirty="0"/>
              <a:t>resented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sz="2000" dirty="0"/>
              <a:t>CHENYANG 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altLang="zh-CN" sz="2000" dirty="0"/>
          </a:p>
          <a:p>
            <a:r>
              <a:rPr lang="en-US" altLang="zh-CN" sz="2000" b="1" dirty="0"/>
              <a:t>PDF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edited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ENZE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RUI</a:t>
            </a:r>
            <a:r>
              <a:rPr lang="zh-CN" altLang="en-US" sz="2000" dirty="0"/>
              <a:t> </a:t>
            </a:r>
            <a:r>
              <a:rPr lang="en-US" altLang="zh-CN" sz="2000" dirty="0"/>
              <a:t>HUANG,</a:t>
            </a:r>
            <a:r>
              <a:rPr lang="zh-CN" altLang="en-US" sz="2000" dirty="0"/>
              <a:t> </a:t>
            </a:r>
            <a:r>
              <a:rPr lang="en-US" altLang="zh-CN" sz="2000" dirty="0"/>
              <a:t>CHENYANG</a:t>
            </a:r>
            <a:r>
              <a:rPr lang="zh-CN" altLang="en-US" sz="2000" dirty="0"/>
              <a:t> </a:t>
            </a:r>
            <a:r>
              <a:rPr lang="en-US" altLang="zh-CN" sz="2000" dirty="0"/>
              <a:t>JIANG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HanGyu</a:t>
            </a:r>
            <a:r>
              <a:rPr lang="zh-CN" altLang="en-US" sz="2000" dirty="0"/>
              <a:t> </a:t>
            </a:r>
            <a:r>
              <a:rPr lang="en-US" altLang="zh-CN" sz="2000" dirty="0"/>
              <a:t>KANG</a:t>
            </a:r>
          </a:p>
          <a:p>
            <a:pPr marL="1143000" indent="-1143000">
              <a:buFont typeface="+mj-lt"/>
              <a:buAutoNum type="arabicPeriod"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33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0927-2B1A-4040-BAF9-468FCA8F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BA88-2BB3-1647-B771-A3C5599D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mass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mass.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precise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submersion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(Body</a:t>
            </a:r>
            <a:r>
              <a:rPr lang="zh-CN" altLang="en-US" dirty="0"/>
              <a:t> </a:t>
            </a:r>
            <a:r>
              <a:rPr lang="en-US" altLang="zh-CN" dirty="0"/>
              <a:t>fat=495/Density-450).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</a:p>
          <a:p>
            <a:endParaRPr lang="en-US" altLang="zh-CN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convenient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fat.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3C59BD-0FC7-814C-8C24-EF415B1F5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9"/>
    </mc:Choice>
    <mc:Fallback>
      <p:transition spd="slow" advTm="2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100-09CA-CA4A-B24C-EE93553C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CFEF-65DC-4445-B9E5-3FF637F1C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1831803"/>
            <a:ext cx="3783227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252</a:t>
            </a:r>
            <a:r>
              <a:rPr lang="zh-CN" altLang="en-US" sz="2000" dirty="0"/>
              <a:t> </a:t>
            </a:r>
            <a:r>
              <a:rPr lang="en-US" altLang="zh-CN" sz="2000" dirty="0"/>
              <a:t>observations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16</a:t>
            </a:r>
            <a:r>
              <a:rPr lang="zh-CN" altLang="en-US" sz="2000" dirty="0"/>
              <a:t> </a:t>
            </a:r>
            <a:r>
              <a:rPr lang="en-US" altLang="zh-CN" sz="2000" dirty="0"/>
              <a:t>valid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range.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outliers.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null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abnormal</a:t>
            </a:r>
            <a:r>
              <a:rPr lang="zh-CN" altLang="en-US" sz="2000" dirty="0"/>
              <a:t> </a:t>
            </a:r>
            <a:r>
              <a:rPr lang="en-US" altLang="zh-CN" sz="2000" dirty="0"/>
              <a:t>value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3A0738E-58FF-464B-8883-9C14FE3F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047" y="2075935"/>
            <a:ext cx="3329026" cy="3329026"/>
          </a:xfrm>
          <a:prstGeom prst="rect">
            <a:avLst/>
          </a:prstGeom>
        </p:spPr>
      </p:pic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EB60190E-7639-174C-9407-FC398929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850" y="1831803"/>
            <a:ext cx="3518299" cy="35182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3FB67E-8763-F34A-9035-1C92C86AE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3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2"/>
    </mc:Choice>
    <mc:Fallback>
      <p:transition spd="slow" advTm="1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A70C-924B-D340-B386-D8911595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Boxplots</a:t>
            </a:r>
            <a:endParaRPr lang="en-US" dirty="0"/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63766209-C336-5A49-8B54-8E956873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8828" y="1567120"/>
            <a:ext cx="4149280" cy="414928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B01EF-6D14-CA4C-A7E9-A65A4879CC2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536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outliers: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C0897E9-F7B8-5D4F-9631-0D50FBC52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76000"/>
              </p:ext>
            </p:extLst>
          </p:nvPr>
        </p:nvGraphicFramePr>
        <p:xfrm>
          <a:off x="363892" y="2219553"/>
          <a:ext cx="7127577" cy="3597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15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2897436">
                  <a:extLst>
                    <a:ext uri="{9D8B030D-6E8A-4147-A177-3AD203B41FA5}">
                      <a16:colId xmlns:a16="http://schemas.microsoft.com/office/drawing/2014/main" val="3482204366"/>
                    </a:ext>
                  </a:extLst>
                </a:gridCol>
                <a:gridCol w="3283026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BODYFAT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Remove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Extreme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BMI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equation, 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HEIGHT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inches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95421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Outliers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boxplots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Remove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927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27261B-D479-8A40-89E6-A99EEB07A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0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7"/>
    </mc:Choice>
    <mc:Fallback>
      <p:transition spd="slow" advTm="2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4E76-D33E-7040-BA0B-56236714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Siri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B3C1EAB-621D-404A-B010-A5AAE492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76136"/>
              </p:ext>
            </p:extLst>
          </p:nvPr>
        </p:nvGraphicFramePr>
        <p:xfrm>
          <a:off x="765580" y="3603367"/>
          <a:ext cx="6267680" cy="2316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44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923220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806766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795750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Keep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14.13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BODYFAT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3614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BDDA7-3DBA-C549-A098-AD21CF331590}"/>
              </a:ext>
            </a:extLst>
          </p:cNvPr>
          <p:cNvSpPr txBox="1">
            <a:spLocks/>
          </p:cNvSpPr>
          <p:nvPr/>
        </p:nvSpPr>
        <p:spPr>
          <a:xfrm>
            <a:off x="630936" y="1690688"/>
            <a:ext cx="6402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DENSITY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Siri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  <a:r>
              <a:rPr lang="zh-CN" altLang="en-US" sz="2000" dirty="0"/>
              <a:t> </a:t>
            </a:r>
            <a:r>
              <a:rPr lang="en-US" altLang="zh-CN" sz="2000" dirty="0"/>
              <a:t>BODYFAT=495/DENSITY-450.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1/DENSITY.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74A0B1-AEE4-3E4B-A503-85259A01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648" y="1290797"/>
            <a:ext cx="4351338" cy="435133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1C9609-7E76-E844-8B89-274000D94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0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2"/>
    </mc:Choice>
    <mc:Fallback>
      <p:transition spd="slow" advTm="2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A9F-2C85-4948-98B1-B201A456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BMI</a:t>
            </a:r>
            <a:r>
              <a:rPr lang="zh-CN" altLang="en-US" dirty="0"/>
              <a:t> </a:t>
            </a:r>
            <a:r>
              <a:rPr lang="en-US" altLang="zh-CN" dirty="0"/>
              <a:t>Equation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4747F-694E-0B4A-AC09-8B2FFD7B788D}"/>
              </a:ext>
            </a:extLst>
          </p:cNvPr>
          <p:cNvSpPr txBox="1">
            <a:spLocks/>
          </p:cNvSpPr>
          <p:nvPr/>
        </p:nvSpPr>
        <p:spPr>
          <a:xfrm>
            <a:off x="545592" y="1800912"/>
            <a:ext cx="67056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Connection</a:t>
            </a:r>
            <a:r>
              <a:rPr lang="zh-CN" altLang="en-US" sz="2000" dirty="0"/>
              <a:t> </a:t>
            </a:r>
            <a:r>
              <a:rPr lang="en-US" altLang="zh-CN" sz="2000" dirty="0"/>
              <a:t>among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ADIPOSITY,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HEIGHT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BMI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ADIPOSITY=703</a:t>
            </a:r>
            <a:r>
              <a:rPr lang="zh-CN" altLang="en-US" sz="2000" dirty="0"/>
              <a:t> </a:t>
            </a:r>
            <a:r>
              <a:rPr lang="en-US" altLang="zh-CN" sz="2000" dirty="0"/>
              <a:t>WEIGHT/HEIGHT</a:t>
            </a:r>
            <a:r>
              <a:rPr lang="en-US" altLang="zh-CN" sz="2000" baseline="30000" dirty="0"/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Outstanding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regression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ADIPOSITY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WEIGHT/HEIGHT</a:t>
            </a:r>
            <a:r>
              <a:rPr lang="en-US" altLang="zh-CN" sz="2000" baseline="30000" dirty="0"/>
              <a:t>2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560BEC6-BFD1-E545-88E5-5E1D74EA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36" y="1275588"/>
            <a:ext cx="4392168" cy="4392168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7E5B258C-A2DF-7C4B-93C5-D9613972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21359"/>
              </p:ext>
            </p:extLst>
          </p:nvPr>
        </p:nvGraphicFramePr>
        <p:xfrm>
          <a:off x="545592" y="3821656"/>
          <a:ext cx="6257544" cy="179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515">
                  <a:extLst>
                    <a:ext uri="{9D8B030D-6E8A-4147-A177-3AD203B41FA5}">
                      <a16:colId xmlns:a16="http://schemas.microsoft.com/office/drawing/2014/main" val="1668988739"/>
                    </a:ext>
                  </a:extLst>
                </a:gridCol>
                <a:gridCol w="1844001">
                  <a:extLst>
                    <a:ext uri="{9D8B030D-6E8A-4147-A177-3AD203B41FA5}">
                      <a16:colId xmlns:a16="http://schemas.microsoft.com/office/drawing/2014/main" val="816374259"/>
                    </a:ext>
                  </a:extLst>
                </a:gridCol>
                <a:gridCol w="1705233">
                  <a:extLst>
                    <a:ext uri="{9D8B030D-6E8A-4147-A177-3AD203B41FA5}">
                      <a16:colId xmlns:a16="http://schemas.microsoft.com/office/drawing/2014/main" val="1857730404"/>
                    </a:ext>
                  </a:extLst>
                </a:gridCol>
                <a:gridCol w="1699795">
                  <a:extLst>
                    <a:ext uri="{9D8B030D-6E8A-4147-A177-3AD203B41FA5}">
                      <a16:colId xmlns:a16="http://schemas.microsoft.com/office/drawing/2014/main" val="2456645190"/>
                    </a:ext>
                  </a:extLst>
                </a:gridCol>
              </a:tblGrid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Initial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9976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95173"/>
                  </a:ext>
                </a:extLst>
              </a:tr>
              <a:tr h="51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Update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sz="1800" dirty="0"/>
                        <a:t>ADIPOSITY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41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3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BB93-A42B-D848-B5C4-EC56C454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0"/>
            <a:ext cx="10515600" cy="1325563"/>
          </a:xfrm>
        </p:spPr>
        <p:txBody>
          <a:bodyPr/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097B8-2DE0-B74C-BDCC-5CF4CED46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68" y="1569484"/>
            <a:ext cx="3787080" cy="39737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E63D72-1CA9-064B-AD26-E1D17EB5E6E5}"/>
              </a:ext>
            </a:extLst>
          </p:cNvPr>
          <p:cNvSpPr txBox="1">
            <a:spLocks/>
          </p:cNvSpPr>
          <p:nvPr/>
        </p:nvSpPr>
        <p:spPr>
          <a:xfrm>
            <a:off x="689918" y="1046162"/>
            <a:ext cx="11289774" cy="55152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Table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deal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outliers: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trade</a:t>
            </a:r>
            <a:r>
              <a:rPr lang="zh-CN" altLang="en-US" sz="1800" dirty="0"/>
              <a:t> </a:t>
            </a:r>
            <a:r>
              <a:rPr lang="en-US" altLang="zh-CN" sz="1800" dirty="0"/>
              <a:t>off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keep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remove</a:t>
            </a:r>
            <a:r>
              <a:rPr lang="zh-CN" altLang="en-US" sz="1800" dirty="0"/>
              <a:t> </a:t>
            </a:r>
            <a:r>
              <a:rPr lang="en-US" altLang="zh-CN" sz="1800" dirty="0"/>
              <a:t>outliers.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final</a:t>
            </a:r>
            <a:r>
              <a:rPr lang="zh-CN" altLang="en-US" sz="1800" dirty="0"/>
              <a:t> </a:t>
            </a:r>
            <a:r>
              <a:rPr lang="en-US" altLang="zh-CN" sz="1800" dirty="0"/>
              <a:t>dataset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dirty="0"/>
              <a:t>248</a:t>
            </a:r>
            <a:r>
              <a:rPr lang="zh-CN" altLang="en-US" sz="1800" dirty="0"/>
              <a:t> </a:t>
            </a:r>
            <a:r>
              <a:rPr lang="en-US" altLang="zh-CN" sz="1800" dirty="0"/>
              <a:t>observations.</a:t>
            </a:r>
            <a:r>
              <a:rPr lang="zh-CN" altLang="en-US" sz="1800" dirty="0"/>
              <a:t>  </a:t>
            </a:r>
            <a:r>
              <a:rPr lang="en-US" altLang="zh-CN" sz="1800" dirty="0"/>
              <a:t>There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high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</a:t>
            </a:r>
            <a:r>
              <a:rPr lang="zh-CN" altLang="en-US" sz="1800" dirty="0"/>
              <a:t> </a:t>
            </a:r>
            <a:r>
              <a:rPr lang="en-US" altLang="zh-CN" sz="1800" dirty="0"/>
              <a:t>among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clean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plot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correlation: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2293B970-07BC-0D4D-99A5-AE8A0E60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097"/>
            <a:ext cx="4722341" cy="47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6F7F-C3F8-EF4D-8A75-F556E6AA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4030E7-01CA-EA48-8EFA-8F121359E4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22099"/>
                <a:ext cx="10653584" cy="4970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model.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unnecessary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transformation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according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BOXCOX.</a:t>
                </a:r>
                <a:r>
                  <a:rPr lang="zh-CN" altLang="en-US" sz="2000" dirty="0"/>
                  <a:t> 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1.03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simple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many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significant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serious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multicollinearity,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VIF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42.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group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PCA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AGE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WRIST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multicollinearity.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first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two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principal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components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PCA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very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bad,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adjusted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squared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only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0.505.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group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factor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analysis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gives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very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complex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result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which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performs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linear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regression.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Therefore,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necessary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select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variables.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4030E7-01CA-EA48-8EFA-8F121359E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22099"/>
                <a:ext cx="10653584" cy="4970680"/>
              </a:xfrm>
              <a:prstGeom prst="rect">
                <a:avLst/>
              </a:prstGeom>
              <a:blipFill>
                <a:blip r:embed="rId2"/>
                <a:stretch>
                  <a:fillRect l="-715" t="-1531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62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1576</Words>
  <Application>Microsoft Macintosh PowerPoint</Application>
  <PresentationFormat>Widescreen</PresentationFormat>
  <Paragraphs>337</Paragraphs>
  <Slides>24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Body Fat Assignment</vt:lpstr>
      <vt:lpstr>Body Fat Assignment</vt:lpstr>
      <vt:lpstr>Introduction</vt:lpstr>
      <vt:lpstr>Data Analysis</vt:lpstr>
      <vt:lpstr>Data Clean - Boxplots</vt:lpstr>
      <vt:lpstr>Data Clean – Siri Equation</vt:lpstr>
      <vt:lpstr>Data Clean – BMI Equation</vt:lpstr>
      <vt:lpstr>Clean Data - Summary</vt:lpstr>
      <vt:lpstr>Variables Selection – Model Build </vt:lpstr>
      <vt:lpstr>Variables Selection – Basic Idea</vt:lpstr>
      <vt:lpstr>Variables Selection – Lasso Regression</vt:lpstr>
      <vt:lpstr>Variables Selection – Subsets Method</vt:lpstr>
      <vt:lpstr>Variables Selection – Forward Direction Search</vt:lpstr>
      <vt:lpstr>Variables Selection – Summary</vt:lpstr>
      <vt:lpstr>Model Selection  30 - Repeated with 10 - fold Cross Validation The root mean squared error and R-squared of 12 models:</vt:lpstr>
      <vt:lpstr>Model Diagnosis and Summary</vt:lpstr>
      <vt:lpstr>Model Diagnosis  – Standardized Residuals, QQ plots for Residuals</vt:lpstr>
      <vt:lpstr>Model Diagnosis – Leverage Plots</vt:lpstr>
      <vt:lpstr>Model Diagnosis – Cook’s Distance</vt:lpstr>
      <vt:lpstr>Model Diagnosis - DFFITS</vt:lpstr>
      <vt:lpstr>Model Diagnosis  - DFBETAS</vt:lpstr>
      <vt:lpstr>Model Diagnosis and Summary</vt:lpstr>
      <vt:lpstr>Shiny Application</vt:lpstr>
      <vt:lpstr>Acknowledge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Fat Assignment</dc:title>
  <dc:creator>Wang Enze</dc:creator>
  <cp:lastModifiedBy>Wang Enze</cp:lastModifiedBy>
  <cp:revision>4</cp:revision>
  <dcterms:created xsi:type="dcterms:W3CDTF">2020-10-10T17:23:29Z</dcterms:created>
  <dcterms:modified xsi:type="dcterms:W3CDTF">2020-10-12T19:08:22Z</dcterms:modified>
</cp:coreProperties>
</file>